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9" r:id="rId10"/>
    <p:sldId id="262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рекомендации по заполнению заявки конкурса </a:t>
            </a:r>
            <a:r>
              <a:rPr lang="ru-RU" dirty="0" smtClean="0"/>
              <a:t>Министерства экологии </a:t>
            </a:r>
            <a:r>
              <a:rPr lang="ru-RU" dirty="0" smtClean="0"/>
              <a:t>и природных ресурсов РТ в 2018 году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Председатель комиссии по социальной политике и благотворительной деятельности Общественной Палаты Республики Татарстан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Леонтьева Татьяна Ивановна</a:t>
            </a:r>
          </a:p>
          <a:p>
            <a:pPr algn="r"/>
            <a:r>
              <a:rPr lang="ru-RU" sz="1700" dirty="0" smtClean="0"/>
              <a:t>25.04.2018 г.</a:t>
            </a:r>
            <a:endParaRPr lang="ru-RU"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5. Механизм управления реализацией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 управлении проектом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Как будет привлечена целевая группа</a:t>
            </a:r>
          </a:p>
          <a:p>
            <a:pPr lvl="0"/>
            <a:r>
              <a:rPr lang="ru-RU" dirty="0" smtClean="0"/>
              <a:t>Как будут привлечены к реализации проекта государственные органы, СМИ, коммерческий сектор</a:t>
            </a:r>
          </a:p>
          <a:p>
            <a:pPr lvl="0"/>
            <a:r>
              <a:rPr lang="ru-RU" dirty="0" smtClean="0"/>
              <a:t>Указать, как будет обеспечиваться руководство Проектом, координация деятельности исполнителей и соисполнителей Проекта</a:t>
            </a:r>
          </a:p>
          <a:p>
            <a:pPr lvl="0"/>
            <a:r>
              <a:rPr lang="ru-RU" dirty="0" smtClean="0"/>
              <a:t>Как будет проводиться </a:t>
            </a:r>
            <a:r>
              <a:rPr lang="ru-RU" b="1" dirty="0" smtClean="0"/>
              <a:t>мониторинг достигнутых результатов</a:t>
            </a:r>
            <a:r>
              <a:rPr lang="ru-RU" dirty="0" smtClean="0"/>
              <a:t>, контроль реализации мероприятий Проекта, целевого и эффективного использования финансовых средств и ресурсов,</a:t>
            </a:r>
          </a:p>
          <a:p>
            <a:pPr lvl="0"/>
            <a:r>
              <a:rPr lang="ru-RU" dirty="0" smtClean="0"/>
              <a:t>Будет ли предусмотрено </a:t>
            </a:r>
            <a:r>
              <a:rPr lang="ru-RU" b="1" dirty="0" smtClean="0"/>
              <a:t>распространение положительного опыта реализации Проекта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Какие свои личные качества (способности, таланты, ориентации) автор и исполнители смогут реализовать в проекте.</a:t>
            </a:r>
          </a:p>
          <a:p>
            <a:pPr lvl="0"/>
            <a:r>
              <a:rPr lang="ru-RU" dirty="0" smtClean="0"/>
              <a:t>Описать, как будет осуществляться обратная связь с целевой группой после завершения реализации Проекта.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6. Значения показателей результативности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Показатель результативности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Значение показателя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результативности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1)наименование и количественный состав целевой группы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число детей,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число взрослых,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число добровольцев,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число специалистов, которые будут принимать участие в мероприятиях Проекта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количество проведенных мероприятий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решенные задачи, которые были поставлены в начале проекта –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именно измениться в жизни людей в ходе реализации проекта?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Информация о партнерах: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 успешном проекте всегда есть союзники.  </a:t>
            </a:r>
            <a:endParaRPr lang="ru-RU" dirty="0" smtClean="0"/>
          </a:p>
          <a:p>
            <a:r>
              <a:rPr lang="ru-RU" dirty="0" smtClean="0"/>
              <a:t>Социальный проект позволяет каждому человеку, каждому небольшому сообществу людей и крупным организациям относиться к социальному проектированию как к делу, в котором </a:t>
            </a:r>
            <a:r>
              <a:rPr lang="ru-RU" i="1" dirty="0" smtClean="0"/>
              <a:t>можно проявить себя</a:t>
            </a:r>
            <a:r>
              <a:rPr lang="ru-RU" dirty="0" smtClean="0"/>
              <a:t>. </a:t>
            </a:r>
            <a:r>
              <a:rPr lang="ru-RU" i="1" dirty="0" smtClean="0"/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Из заявки на грант должно быть понятно, что: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авторы проекта хорошо знают проблему;</a:t>
            </a:r>
          </a:p>
          <a:p>
            <a:r>
              <a:rPr lang="ru-RU" dirty="0" smtClean="0"/>
              <a:t>проект может быть выполнен в согласованные с </a:t>
            </a:r>
            <a:r>
              <a:rPr lang="ru-RU" dirty="0" err="1" smtClean="0"/>
              <a:t>грантодателем</a:t>
            </a:r>
            <a:r>
              <a:rPr lang="ru-RU" dirty="0" smtClean="0"/>
              <a:t> сроки;</a:t>
            </a:r>
          </a:p>
          <a:p>
            <a:r>
              <a:rPr lang="ru-RU" dirty="0" smtClean="0"/>
              <a:t> запрашиваемые средства не являются чрезмерными;</a:t>
            </a:r>
          </a:p>
          <a:p>
            <a:r>
              <a:rPr lang="ru-RU" dirty="0" smtClean="0"/>
              <a:t>проект будет выполняться квалифицированными специалистами;</a:t>
            </a:r>
          </a:p>
          <a:p>
            <a:r>
              <a:rPr lang="ru-RU" dirty="0" smtClean="0"/>
              <a:t>предлагаются высокоэффективные методы решения проблемы;</a:t>
            </a:r>
          </a:p>
          <a:p>
            <a:r>
              <a:rPr lang="ru-RU" dirty="0" smtClean="0"/>
              <a:t> организация имеет опыт осуществления схожих проектов;</a:t>
            </a:r>
          </a:p>
          <a:p>
            <a:r>
              <a:rPr lang="ru-RU" dirty="0" smtClean="0"/>
              <a:t>организация способна отчитаться за полученные средства;</a:t>
            </a:r>
          </a:p>
          <a:p>
            <a:r>
              <a:rPr lang="ru-RU" dirty="0" smtClean="0"/>
              <a:t> результаты проекта будут значимы не только для его авторов и</a:t>
            </a:r>
          </a:p>
          <a:p>
            <a:r>
              <a:rPr lang="ru-RU" dirty="0" smtClean="0"/>
              <a:t>исполнителей.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критерии, которыми руководствуются </a:t>
            </a:r>
            <a:r>
              <a:rPr lang="ru-RU" b="1" dirty="0" err="1" smtClean="0"/>
              <a:t>грантодатели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Степень соответствия проекта (заявки): - целям и приоритетам программы; -</a:t>
            </a:r>
          </a:p>
          <a:p>
            <a:r>
              <a:rPr lang="ru-RU" dirty="0" smtClean="0"/>
              <a:t>ограничениям (география, ресурсы, целевая аудитория); - объемам</a:t>
            </a:r>
          </a:p>
          <a:p>
            <a:r>
              <a:rPr lang="ru-RU" dirty="0" smtClean="0"/>
              <a:t>возможностей финансирования);</a:t>
            </a:r>
          </a:p>
          <a:p>
            <a:r>
              <a:rPr lang="ru-RU" dirty="0" smtClean="0"/>
              <a:t>Важность, актуальность, реалистичность, оригинальность: - проблема</a:t>
            </a:r>
          </a:p>
          <a:p>
            <a:r>
              <a:rPr lang="ru-RU" dirty="0" smtClean="0"/>
              <a:t>конкретна, обоснована; - цели и задачи конкретны и измеримы; - идея</a:t>
            </a:r>
          </a:p>
          <a:p>
            <a:r>
              <a:rPr lang="ru-RU" dirty="0" smtClean="0"/>
              <a:t>интересна и хорошо продумана;</a:t>
            </a:r>
          </a:p>
          <a:p>
            <a:r>
              <a:rPr lang="ru-RU" dirty="0" smtClean="0"/>
              <a:t> Оптимальность методов реализации: временные рамки и </a:t>
            </a:r>
            <a:r>
              <a:rPr lang="ru-RU" dirty="0" err="1" smtClean="0"/>
              <a:t>затратность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Реалистичность и детальная проработанность бюджета: - арифметические</a:t>
            </a:r>
          </a:p>
          <a:p>
            <a:r>
              <a:rPr lang="ru-RU" dirty="0" smtClean="0"/>
              <a:t>расчеты; - учтены внешние условия (инфляция); - общая стоимость</a:t>
            </a:r>
          </a:p>
          <a:p>
            <a:r>
              <a:rPr lang="ru-RU" dirty="0" smtClean="0"/>
              <a:t>соответствует масштабам; - все статьи объяснены;</a:t>
            </a:r>
          </a:p>
          <a:p>
            <a:r>
              <a:rPr lang="ru-RU" dirty="0" smtClean="0"/>
              <a:t>Значимость полученных результатов: - позитивные изменения, достигнутые в</a:t>
            </a:r>
          </a:p>
          <a:p>
            <a:r>
              <a:rPr lang="ru-RU" dirty="0" smtClean="0"/>
              <a:t>ходе реализации проекта, будут распространяться; - результаты проекта</a:t>
            </a:r>
          </a:p>
          <a:p>
            <a:r>
              <a:rPr lang="ru-RU" dirty="0" smtClean="0"/>
              <a:t>значимы не только для его авторов и исполнителей;</a:t>
            </a:r>
          </a:p>
          <a:p>
            <a:r>
              <a:rPr lang="ru-RU" dirty="0" smtClean="0"/>
              <a:t>Наличие и размер собственного вклада организации в проект;</a:t>
            </a:r>
          </a:p>
          <a:p>
            <a:r>
              <a:rPr lang="ru-RU" dirty="0" smtClean="0"/>
              <a:t> Надежность организации-исполнителя-заявителя:</a:t>
            </a:r>
          </a:p>
          <a:p>
            <a:r>
              <a:rPr lang="ru-RU" dirty="0" smtClean="0"/>
              <a:t>(авторы проекта хорошо знают, проблему, квалификацию специалистов,</a:t>
            </a:r>
          </a:p>
          <a:p>
            <a:r>
              <a:rPr lang="ru-RU" dirty="0" smtClean="0"/>
              <a:t>высокоэффективные методы решения проблем;</a:t>
            </a:r>
          </a:p>
          <a:p>
            <a:r>
              <a:rPr lang="ru-RU" smtClean="0"/>
              <a:t> </a:t>
            </a:r>
            <a:r>
              <a:rPr lang="ru-RU" dirty="0" smtClean="0"/>
              <a:t>Организация имеет опыт осуществления схожих проектов, организация</a:t>
            </a:r>
          </a:p>
          <a:p>
            <a:r>
              <a:rPr lang="ru-RU" dirty="0" smtClean="0"/>
              <a:t>имеет опыт работы с </a:t>
            </a:r>
            <a:r>
              <a:rPr lang="ru-RU" dirty="0" err="1" smtClean="0"/>
              <a:t>грантодателями</a:t>
            </a:r>
            <a:r>
              <a:rPr lang="ru-RU" dirty="0" smtClean="0"/>
              <a:t> и способна отчитаться за полученные</a:t>
            </a:r>
          </a:p>
          <a:p>
            <a:r>
              <a:rPr lang="ru-RU" dirty="0" smtClean="0"/>
              <a:t>средства.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b="1" dirty="0" smtClean="0"/>
              <a:t>Социальный проект</a:t>
            </a:r>
            <a:r>
              <a:rPr lang="ru-RU" dirty="0" smtClean="0"/>
              <a:t> </a:t>
            </a:r>
            <a:r>
              <a:rPr lang="ru-RU" b="1" dirty="0" smtClean="0"/>
              <a:t>локализован:</a:t>
            </a:r>
            <a:br>
              <a:rPr lang="ru-RU" b="1" dirty="0" smtClean="0"/>
            </a:br>
            <a:r>
              <a:rPr lang="ru-RU" b="1" dirty="0" smtClean="0"/>
              <a:t> -по месту, </a:t>
            </a:r>
            <a:br>
              <a:rPr lang="ru-RU" b="1" dirty="0" smtClean="0"/>
            </a:br>
            <a:r>
              <a:rPr lang="ru-RU" b="1" dirty="0" smtClean="0"/>
              <a:t>-времени,</a:t>
            </a:r>
            <a:br>
              <a:rPr lang="ru-RU" b="1" dirty="0" smtClean="0"/>
            </a:br>
            <a:r>
              <a:rPr lang="ru-RU" b="1" dirty="0" smtClean="0"/>
              <a:t> - ресурсам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b="1" dirty="0" smtClean="0"/>
              <a:t>Чаще всего мы подаем заявки на проекты двух видов: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Поддерживающие проекты - </a:t>
            </a:r>
            <a:r>
              <a:rPr lang="ru-RU" dirty="0" smtClean="0"/>
              <a:t>как правило,</a:t>
            </a:r>
          </a:p>
          <a:p>
            <a:pPr>
              <a:buNone/>
            </a:pPr>
            <a:r>
              <a:rPr lang="ru-RU" dirty="0" smtClean="0"/>
              <a:t>решают задачи общекультурного характера. Эти проекты называют также реанимационными, реставрационными (цель таких проектов – охрана и восстановление)</a:t>
            </a:r>
          </a:p>
          <a:p>
            <a:r>
              <a:rPr lang="ru-RU" b="1" dirty="0" smtClean="0"/>
              <a:t>Новационные проекты -  </a:t>
            </a:r>
            <a:r>
              <a:rPr lang="ru-RU" dirty="0" smtClean="0"/>
              <a:t>их</a:t>
            </a:r>
            <a:r>
              <a:rPr lang="ru-RU" b="1" dirty="0" smtClean="0"/>
              <a:t> </a:t>
            </a:r>
            <a:r>
              <a:rPr lang="ru-RU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внедрение принципиально новых разработок (методов, технологий, регламентов, нормативных документов и т.д.).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600200"/>
            <a:ext cx="787244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Социальное проектирование в своей основе предполагает определенные</a:t>
            </a:r>
          </a:p>
          <a:p>
            <a:pPr algn="just">
              <a:buNone/>
            </a:pPr>
            <a:r>
              <a:rPr lang="ru-RU" dirty="0" smtClean="0"/>
              <a:t>социальные изменения эти изменения задумываются, получают обоснование,</a:t>
            </a:r>
          </a:p>
          <a:p>
            <a:pPr algn="just">
              <a:buNone/>
            </a:pPr>
            <a:r>
              <a:rPr lang="ru-RU" dirty="0" smtClean="0"/>
              <a:t>планируются, т.е., представляют собой разновидность инновационной</a:t>
            </a:r>
          </a:p>
          <a:p>
            <a:pPr algn="just">
              <a:buNone/>
            </a:pPr>
            <a:r>
              <a:rPr lang="ru-RU" dirty="0" smtClean="0"/>
              <a:t>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1. Общая характеристика ситуации на начало реализации проекта (</a:t>
            </a:r>
            <a:r>
              <a:rPr lang="ru-RU" sz="2700" b="1" dirty="0" smtClean="0"/>
              <a:t>не более 2 страницы</a:t>
            </a:r>
            <a:r>
              <a:rPr lang="ru-RU" sz="2700" dirty="0" smtClean="0"/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Сжатая формулировка ситуации, которая требует изменения</a:t>
            </a:r>
            <a:r>
              <a:rPr lang="ru-RU" dirty="0" smtClean="0"/>
              <a:t>. </a:t>
            </a:r>
          </a:p>
          <a:p>
            <a:pPr lvl="0"/>
            <a:r>
              <a:rPr lang="ru-RU" b="1" dirty="0" smtClean="0"/>
              <a:t>Насколько значима для общества</a:t>
            </a:r>
            <a:r>
              <a:rPr lang="ru-RU" dirty="0" smtClean="0"/>
              <a:t> (группы людей или организаций, с ориентацией на потребности которых строится проект) социальная проблема, решению которой призван способствовать наш проекта.</a:t>
            </a:r>
          </a:p>
          <a:p>
            <a:pPr lvl="0"/>
            <a:r>
              <a:rPr lang="ru-RU" dirty="0" smtClean="0"/>
              <a:t>Наличие  </a:t>
            </a:r>
            <a:r>
              <a:rPr lang="ru-RU" b="1" dirty="0" smtClean="0"/>
              <a:t>противоречия между существующими и желаемым</a:t>
            </a:r>
            <a:r>
              <a:rPr lang="ru-RU" dirty="0" smtClean="0"/>
              <a:t>, которое в сообществе вызывает напряжение, и есть желание приложить усилия к его преодолению.</a:t>
            </a:r>
          </a:p>
          <a:p>
            <a:pPr lvl="0"/>
            <a:r>
              <a:rPr lang="ru-RU" b="1" dirty="0" smtClean="0"/>
              <a:t>Поддается</a:t>
            </a:r>
            <a:r>
              <a:rPr lang="ru-RU" dirty="0" smtClean="0"/>
              <a:t> ли проблема решению</a:t>
            </a:r>
          </a:p>
          <a:p>
            <a:pPr lvl="0"/>
            <a:r>
              <a:rPr lang="ru-RU" b="1" dirty="0" smtClean="0"/>
              <a:t>Что будет, если проблема не найдет разрешения</a:t>
            </a:r>
            <a:endParaRPr lang="ru-RU" dirty="0" smtClean="0"/>
          </a:p>
          <a:p>
            <a:r>
              <a:rPr lang="ru-RU" b="1" dirty="0" smtClean="0"/>
              <a:t>Что уже было сделано </a:t>
            </a:r>
            <a:r>
              <a:rPr lang="ru-RU" dirty="0" smtClean="0"/>
              <a:t>для ее решения</a:t>
            </a:r>
          </a:p>
          <a:p>
            <a:r>
              <a:rPr lang="ru-RU" b="1" dirty="0" smtClean="0"/>
              <a:t>Имеются ли конкурирующие проекты</a:t>
            </a:r>
            <a:r>
              <a:rPr lang="ru-RU" dirty="0" smtClean="0"/>
              <a:t>?</a:t>
            </a:r>
          </a:p>
          <a:p>
            <a:pPr lvl="0"/>
            <a:r>
              <a:rPr lang="ru-RU" b="1" dirty="0" smtClean="0"/>
              <a:t>Мотивирована ли целевая группа на  изменения</a:t>
            </a:r>
            <a:r>
              <a:rPr lang="ru-RU" dirty="0" smtClean="0"/>
              <a:t>, является ли она соучастником проекта?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Цели и задачи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Цель проекта</a:t>
            </a:r>
            <a:r>
              <a:rPr lang="ru-RU" dirty="0" smtClean="0"/>
              <a:t> – то, что мы хотим достичь в ходе реализации проекта (каковы ценности целевой группы). </a:t>
            </a:r>
          </a:p>
          <a:p>
            <a:pPr>
              <a:buNone/>
            </a:pPr>
            <a:r>
              <a:rPr lang="ru-RU" b="1" dirty="0" smtClean="0"/>
              <a:t>Требования к цели:</a:t>
            </a:r>
            <a:endParaRPr lang="ru-RU" dirty="0" smtClean="0"/>
          </a:p>
          <a:p>
            <a:pPr lvl="0"/>
            <a:r>
              <a:rPr lang="ru-RU" dirty="0" smtClean="0"/>
              <a:t>Цель д.б. достижима в рамках данного проекта.</a:t>
            </a:r>
          </a:p>
          <a:p>
            <a:pPr lvl="0"/>
            <a:r>
              <a:rPr lang="ru-RU" dirty="0" smtClean="0"/>
              <a:t>Цель д.б. сформулирована как безусловная.</a:t>
            </a:r>
          </a:p>
          <a:p>
            <a:pPr lvl="0"/>
            <a:r>
              <a:rPr lang="ru-RU" dirty="0" smtClean="0"/>
              <a:t>Цель должна предусматривать итоговый результат.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Это конкретные </a:t>
            </a:r>
            <a:r>
              <a:rPr lang="ru-RU" b="1" dirty="0" smtClean="0"/>
              <a:t>действия</a:t>
            </a:r>
            <a:r>
              <a:rPr lang="ru-RU" dirty="0" smtClean="0"/>
              <a:t>, которые предстоит осуществить.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3. Описание основных мероприятий, этапы и сроки и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928662" y="1693576"/>
          <a:ext cx="4643470" cy="1590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68"/>
                <a:gridCol w="1434516"/>
                <a:gridCol w="1314135"/>
                <a:gridCol w="733951"/>
              </a:tblGrid>
              <a:tr h="12249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Этап реализации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Сроки реализации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</a:tr>
              <a:tr h="3614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094" marR="56094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857884" y="1714487"/>
            <a:ext cx="3109906" cy="2428893"/>
          </a:xfrm>
        </p:spPr>
        <p:txBody>
          <a:bodyPr/>
          <a:lstStyle/>
          <a:p>
            <a:r>
              <a:rPr lang="ru-RU" dirty="0" smtClean="0"/>
              <a:t>Что же мы будем делать конкретно?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4. Смета предполагаемых поступлений и планируемых расходов, ее обоснование: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Запрашиваемые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Типографские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1" y="3244334"/>
            <a:ext cx="8215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Комментарии: </a:t>
            </a:r>
          </a:p>
          <a:p>
            <a:r>
              <a:rPr lang="ru-RU" u="sng" dirty="0" smtClean="0"/>
              <a:t>подробный расчет статьи расходов (сколько, по чем, как называется)</a:t>
            </a:r>
            <a:endParaRPr lang="ru-RU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Комментарии: подробный расчет статьи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единиц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единицы в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Запрашиваемые средства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Типографские</a:t>
                      </a:r>
                      <a:r>
                        <a:rPr lang="ru-RU" baseline="0" dirty="0" smtClean="0"/>
                        <a:t> расходы ( </a:t>
                      </a:r>
                      <a:r>
                        <a:rPr lang="ru-RU" baseline="0" smtClean="0"/>
                        <a:t>тиражирование буклета)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883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рекомендации по заполнению заявки конкурса Министерства экологии и природных ресурсов РТ в 2018 году </vt:lpstr>
      <vt:lpstr>Социальный проект локализован:  -по месту,  -времени,  - ресурсам.  </vt:lpstr>
      <vt:lpstr>Чаще всего мы подаем заявки на проекты двух видов: </vt:lpstr>
      <vt:lpstr>Слайд 4</vt:lpstr>
      <vt:lpstr>1. Общая характеристика ситуации на начало реализации проекта (не более 2 страницы): </vt:lpstr>
      <vt:lpstr>2. Цели и задачи проекта: </vt:lpstr>
      <vt:lpstr>3. Описание основных мероприятий, этапы и сроки и реализации проекта: </vt:lpstr>
      <vt:lpstr>4. Смета предполагаемых поступлений и планируемых расходов, ее обоснование: </vt:lpstr>
      <vt:lpstr>Комментарии: подробный расчет статьи </vt:lpstr>
      <vt:lpstr>5. Механизм управления реализацией проекта: </vt:lpstr>
      <vt:lpstr>6. Значения показателей результативности реализации проекта: </vt:lpstr>
      <vt:lpstr>7. Информация о партнерах: </vt:lpstr>
      <vt:lpstr> Из заявки на грант должно быть понятно, что: </vt:lpstr>
      <vt:lpstr>Основные критерии, которыми руководствуются грантодатели: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Объективные и субъективные основания для экспертной оценки социальных проектов</dc:title>
  <dc:creator>user</dc:creator>
  <cp:lastModifiedBy>SaferovaYM</cp:lastModifiedBy>
  <cp:revision>15</cp:revision>
  <dcterms:created xsi:type="dcterms:W3CDTF">2014-10-15T15:23:14Z</dcterms:created>
  <dcterms:modified xsi:type="dcterms:W3CDTF">2018-04-25T11:05:33Z</dcterms:modified>
</cp:coreProperties>
</file>